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16" r:id="rId2"/>
    <p:sldId id="393" r:id="rId3"/>
    <p:sldId id="394" r:id="rId4"/>
    <p:sldId id="395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366" r:id="rId14"/>
    <p:sldId id="409" r:id="rId15"/>
    <p:sldId id="419" r:id="rId16"/>
    <p:sldId id="404" r:id="rId17"/>
    <p:sldId id="405" r:id="rId18"/>
    <p:sldId id="406" r:id="rId19"/>
    <p:sldId id="407" r:id="rId20"/>
    <p:sldId id="411" r:id="rId21"/>
    <p:sldId id="408" r:id="rId22"/>
    <p:sldId id="412" r:id="rId23"/>
    <p:sldId id="413" r:id="rId24"/>
    <p:sldId id="414" r:id="rId25"/>
    <p:sldId id="415" r:id="rId26"/>
    <p:sldId id="416" r:id="rId27"/>
    <p:sldId id="417" r:id="rId28"/>
    <p:sldId id="418" r:id="rId29"/>
  </p:sldIdLst>
  <p:sldSz cx="12192000" cy="6858000"/>
  <p:notesSz cx="6797675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33"/>
    <a:srgbClr val="001746"/>
    <a:srgbClr val="000066"/>
    <a:srgbClr val="00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64" autoAdjust="0"/>
    <p:restoredTop sz="94660"/>
  </p:normalViewPr>
  <p:slideViewPr>
    <p:cSldViewPr>
      <p:cViewPr varScale="1">
        <p:scale>
          <a:sx n="108" d="100"/>
          <a:sy n="108" d="100"/>
        </p:scale>
        <p:origin x="35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7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FD930-519E-486A-809C-691D262F8C02}" type="datetimeFigureOut">
              <a:rPr lang="pt-BR" smtClean="0"/>
              <a:t>27/08/2018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499B8-A131-466B-830F-CFD2F446A3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7905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3E7E4-CD26-4580-BFAA-33DB396132F7}" type="datetimeFigureOut">
              <a:rPr lang="pt-BR" smtClean="0"/>
              <a:t>27/08/2018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123F0-B447-40E0-B318-903D50ABC1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012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04C29-0F49-403A-A908-52CB371F9B71}" type="datetimeFigureOut">
              <a:rPr lang="pt-BR" smtClean="0"/>
              <a:t>27/08/2018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FBA5-52F8-40A6-9BF5-ED129935E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926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04C29-0F49-403A-A908-52CB371F9B71}" type="datetimeFigureOut">
              <a:rPr lang="pt-BR" smtClean="0"/>
              <a:t>27/08/2018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FBA5-52F8-40A6-9BF5-ED129935E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14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04C29-0F49-403A-A908-52CB371F9B71}" type="datetimeFigureOut">
              <a:rPr lang="pt-BR" smtClean="0"/>
              <a:t>27/08/2018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FBA5-52F8-40A6-9BF5-ED129935E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025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04C29-0F49-403A-A908-52CB371F9B71}" type="datetimeFigureOut">
              <a:rPr lang="pt-BR" smtClean="0"/>
              <a:t>27/08/2018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FBA5-52F8-40A6-9BF5-ED129935E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69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04C29-0F49-403A-A908-52CB371F9B71}" type="datetimeFigureOut">
              <a:rPr lang="pt-BR" smtClean="0"/>
              <a:t>27/08/2018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FBA5-52F8-40A6-9BF5-ED129935E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30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04C29-0F49-403A-A908-52CB371F9B71}" type="datetimeFigureOut">
              <a:rPr lang="pt-BR" smtClean="0"/>
              <a:t>27/08/2018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FBA5-52F8-40A6-9BF5-ED129935E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2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04C29-0F49-403A-A908-52CB371F9B71}" type="datetimeFigureOut">
              <a:rPr lang="pt-BR" smtClean="0"/>
              <a:t>27/08/2018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FBA5-52F8-40A6-9BF5-ED129935E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63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04C29-0F49-403A-A908-52CB371F9B71}" type="datetimeFigureOut">
              <a:rPr lang="pt-BR" smtClean="0"/>
              <a:t>27/08/2018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FBA5-52F8-40A6-9BF5-ED129935E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175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04C29-0F49-403A-A908-52CB371F9B71}" type="datetimeFigureOut">
              <a:rPr lang="pt-BR" smtClean="0"/>
              <a:t>27/08/2018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FBA5-52F8-40A6-9BF5-ED129935E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04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04C29-0F49-403A-A908-52CB371F9B71}" type="datetimeFigureOut">
              <a:rPr lang="pt-BR" smtClean="0"/>
              <a:t>27/08/2018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FBA5-52F8-40A6-9BF5-ED129935E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19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04C29-0F49-403A-A908-52CB371F9B71}" type="datetimeFigureOut">
              <a:rPr lang="pt-BR" smtClean="0"/>
              <a:t>27/08/2018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FBA5-52F8-40A6-9BF5-ED129935E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054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04C29-0F49-403A-A908-52CB371F9B71}" type="datetimeFigureOut">
              <a:rPr lang="pt-BR" smtClean="0"/>
              <a:t>27/08/2018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0FBA5-52F8-40A6-9BF5-ED129935E2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331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7464"/>
            <a:ext cx="12274514" cy="8177222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5447928" y="0"/>
            <a:ext cx="5220072" cy="6858000"/>
          </a:xfrm>
          <a:prstGeom prst="rect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744760" y="548680"/>
            <a:ext cx="10972800" cy="9906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4000" b="1" dirty="0">
                <a:solidFill>
                  <a:schemeClr val="bg1"/>
                </a:solidFill>
              </a:rPr>
              <a:t>Indústria 4.0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132040" y="227198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pt-BR" dirty="0">
                <a:solidFill>
                  <a:schemeClr val="bg1"/>
                </a:solidFill>
              </a:rPr>
              <a:t>O Brasil preparado para </a:t>
            </a:r>
          </a:p>
          <a:p>
            <a:pPr algn="r"/>
            <a:r>
              <a:rPr lang="pt-BR" dirty="0">
                <a:solidFill>
                  <a:schemeClr val="bg1"/>
                </a:solidFill>
              </a:rPr>
              <a:t>os desafios do futuro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125888" y="17002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pt-BR" dirty="0">
                <a:solidFill>
                  <a:schemeClr val="bg1"/>
                </a:solidFill>
              </a:rPr>
              <a:t>----------------------------------------------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450592D-50AB-49B7-A38F-5751A04955D4}"/>
              </a:ext>
            </a:extLst>
          </p:cNvPr>
          <p:cNvSpPr txBox="1"/>
          <p:nvPr/>
        </p:nvSpPr>
        <p:spPr>
          <a:xfrm>
            <a:off x="5591944" y="4581128"/>
            <a:ext cx="49685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>
                <a:solidFill>
                  <a:schemeClr val="bg1"/>
                </a:solidFill>
              </a:rPr>
              <a:t>Luciano Cunha de Sousa, PhD</a:t>
            </a:r>
          </a:p>
          <a:p>
            <a:r>
              <a:rPr lang="pt-BR" sz="1700" dirty="0">
                <a:solidFill>
                  <a:schemeClr val="bg1"/>
                </a:solidFill>
              </a:rPr>
              <a:t>Diretor de </a:t>
            </a:r>
            <a:r>
              <a:rPr lang="pt-BR" sz="1700">
                <a:solidFill>
                  <a:schemeClr val="bg1"/>
                </a:solidFill>
              </a:rPr>
              <a:t>Tecnologias Inovadoras</a:t>
            </a:r>
            <a:endParaRPr lang="pt-BR" sz="1700" dirty="0">
              <a:solidFill>
                <a:schemeClr val="bg1"/>
              </a:solidFill>
            </a:endParaRPr>
          </a:p>
          <a:p>
            <a:r>
              <a:rPr lang="pt-BR" sz="1700" dirty="0">
                <a:solidFill>
                  <a:schemeClr val="bg1"/>
                </a:solidFill>
              </a:rPr>
              <a:t>Secretaria de Inovação e Novos Negócios</a:t>
            </a:r>
          </a:p>
          <a:p>
            <a:r>
              <a:rPr lang="pt-BR" sz="1700" dirty="0">
                <a:solidFill>
                  <a:schemeClr val="bg1"/>
                </a:solidFill>
              </a:rPr>
              <a:t>Ministério da Indústria, Comércio Exterior e Serviços</a:t>
            </a:r>
          </a:p>
        </p:txBody>
      </p:sp>
    </p:spTree>
    <p:extLst>
      <p:ext uri="{BB962C8B-B14F-4D97-AF65-F5344CB8AC3E}">
        <p14:creationId xmlns:p14="http://schemas.microsoft.com/office/powerpoint/2010/main" val="344106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BBD73A4-1531-4B3C-B9FE-C3977170A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E6D651-5888-427E-A5A0-E389B5FD3A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097C87B-D32F-4F94-AC62-649BCDC0AE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8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Resultado de imagem para klaus schwab">
            <a:extLst>
              <a:ext uri="{FF2B5EF4-FFF2-40B4-BE49-F238E27FC236}">
                <a16:creationId xmlns:a16="http://schemas.microsoft.com/office/drawing/2014/main" id="{4DCF0281-ECB0-452F-AE51-6EE601D7E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1" y="0"/>
            <a:ext cx="7903470" cy="6858000"/>
          </a:xfrm>
          <a:prstGeom prst="rect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69" y="5386"/>
            <a:ext cx="617219" cy="640856"/>
          </a:xfrm>
          <a:prstGeom prst="rect">
            <a:avLst/>
          </a:prstGeom>
        </p:spPr>
      </p:pic>
      <p:cxnSp>
        <p:nvCxnSpPr>
          <p:cNvPr id="5" name="Conector reto 4"/>
          <p:cNvCxnSpPr/>
          <p:nvPr/>
        </p:nvCxnSpPr>
        <p:spPr>
          <a:xfrm>
            <a:off x="839415" y="6237312"/>
            <a:ext cx="102971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881163" y="6381328"/>
            <a:ext cx="26225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b="1" dirty="0">
                <a:solidFill>
                  <a:schemeClr val="bg1"/>
                </a:solidFill>
                <a:latin typeface="+mj-lt"/>
              </a:rPr>
              <a:t>Agenda para a Indústria 4.0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479375" y="1418000"/>
            <a:ext cx="730466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b="1" dirty="0">
                <a:solidFill>
                  <a:schemeClr val="bg1"/>
                </a:solidFill>
                <a:latin typeface="+mj-lt"/>
              </a:rPr>
              <a:t>Indústria 4.0 </a:t>
            </a:r>
            <a:r>
              <a:rPr lang="pt-BR" sz="1500" dirty="0">
                <a:solidFill>
                  <a:schemeClr val="bg1"/>
                </a:solidFill>
                <a:latin typeface="+mj-lt"/>
              </a:rPr>
              <a:t>“(...) é um termo coletivo para tecnologias e conceitos da organização da cadeia de valor. No interior das fábricas inteligentes e modulares da Indústria 4.0, sistemas </a:t>
            </a:r>
            <a:r>
              <a:rPr lang="pt-BR" sz="1500" dirty="0" err="1">
                <a:solidFill>
                  <a:schemeClr val="bg1"/>
                </a:solidFill>
                <a:latin typeface="+mj-lt"/>
              </a:rPr>
              <a:t>ciber</a:t>
            </a:r>
            <a:r>
              <a:rPr lang="pt-BR" sz="1500" dirty="0">
                <a:solidFill>
                  <a:schemeClr val="bg1"/>
                </a:solidFill>
                <a:latin typeface="+mj-lt"/>
              </a:rPr>
              <a:t>-físicos (CPS) monitoram processos, criam uma cópia virtual da realidade e tomam decisões descentralizadas. Através da Internet das Coisas (</a:t>
            </a:r>
            <a:r>
              <a:rPr lang="pt-BR" sz="1500" dirty="0" err="1">
                <a:solidFill>
                  <a:schemeClr val="bg1"/>
                </a:solidFill>
                <a:latin typeface="+mj-lt"/>
              </a:rPr>
              <a:t>IoT</a:t>
            </a:r>
            <a:r>
              <a:rPr lang="pt-BR" sz="1500" dirty="0">
                <a:solidFill>
                  <a:schemeClr val="bg1"/>
                </a:solidFill>
                <a:latin typeface="+mj-lt"/>
              </a:rPr>
              <a:t>), os CPS se comunicam e cooperam entre si e com seres humanos em tempo real, e através da Internet dos Serviços (</a:t>
            </a:r>
            <a:r>
              <a:rPr lang="pt-BR" sz="1500" dirty="0" err="1">
                <a:solidFill>
                  <a:schemeClr val="bg1"/>
                </a:solidFill>
                <a:latin typeface="+mj-lt"/>
              </a:rPr>
              <a:t>IoS</a:t>
            </a:r>
            <a:r>
              <a:rPr lang="pt-BR" sz="1500" dirty="0">
                <a:solidFill>
                  <a:schemeClr val="bg1"/>
                </a:solidFill>
                <a:latin typeface="+mj-lt"/>
              </a:rPr>
              <a:t>) são oferecidos serviços organizacionais internos e externos, utilizados por participantes desta cadeia de valor.”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5"/>
          <a:srcRect l="11112" t="16116" r="12346" b="19424"/>
          <a:stretch/>
        </p:blipFill>
        <p:spPr>
          <a:xfrm>
            <a:off x="623392" y="3212976"/>
            <a:ext cx="5040560" cy="2601578"/>
          </a:xfrm>
          <a:prstGeom prst="rect">
            <a:avLst/>
          </a:prstGeom>
          <a:effectLst>
            <a:softEdge rad="0"/>
          </a:effectLst>
        </p:spPr>
      </p:pic>
      <p:sp>
        <p:nvSpPr>
          <p:cNvPr id="17" name="CaixaDeTexto 16"/>
          <p:cNvSpPr txBox="1"/>
          <p:nvPr/>
        </p:nvSpPr>
        <p:spPr>
          <a:xfrm>
            <a:off x="5807968" y="3120935"/>
            <a:ext cx="583264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chemeClr val="bg1"/>
                </a:solidFill>
                <a:latin typeface="+mj-lt"/>
              </a:rPr>
              <a:t>Produção em massa, linha de montagem e eletricidade</a:t>
            </a:r>
          </a:p>
          <a:p>
            <a:pPr algn="just"/>
            <a:r>
              <a:rPr lang="pt-BR" sz="1400" dirty="0">
                <a:solidFill>
                  <a:schemeClr val="bg1"/>
                </a:solidFill>
                <a:latin typeface="+mj-lt"/>
              </a:rPr>
              <a:t>A II Revolução Industrial moldou o século XX, massificando a produção, elevando a </a:t>
            </a:r>
            <a:r>
              <a:rPr lang="pt-BR" sz="1500" dirty="0">
                <a:solidFill>
                  <a:schemeClr val="bg1"/>
                </a:solidFill>
                <a:latin typeface="+mj-lt"/>
              </a:rPr>
              <a:t>renda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dos trabalhadores e fazendo da competição tecnológica o cerne do desenvolvimento econômico.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5807968" y="4276834"/>
            <a:ext cx="59107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chemeClr val="bg1"/>
                </a:solidFill>
                <a:latin typeface="+mj-lt"/>
              </a:rPr>
              <a:t>Sistema Cibernético</a:t>
            </a:r>
          </a:p>
          <a:p>
            <a:pPr algn="just"/>
            <a:r>
              <a:rPr lang="pt-BR" sz="1400" dirty="0">
                <a:solidFill>
                  <a:schemeClr val="bg1"/>
                </a:solidFill>
                <a:latin typeface="+mj-lt"/>
              </a:rPr>
              <a:t>A IV Revolução Industrial promete ser ainda mais impactante. Agora, tecnologias, antes separadas, integram-se, criando padrões que fazem emergir outras novas tecnologias que revolucionam todas as esferas da vida econômica. O trabalho repetitivo pode tornar-se coisa de filme antigo e o homem tem a chance de produzir mais, melhor, a preços mais baixos, usando o que há de mais valioso: a </a:t>
            </a:r>
            <a:r>
              <a:rPr lang="pt-BR" sz="1400" b="1" i="1" dirty="0">
                <a:solidFill>
                  <a:schemeClr val="bg1"/>
                </a:solidFill>
                <a:latin typeface="+mj-lt"/>
              </a:rPr>
              <a:t>inteligência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. 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479376" y="764704"/>
            <a:ext cx="75275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Conceito de Indústria 4.0</a:t>
            </a:r>
            <a:endParaRPr lang="pt-BR" sz="3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516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6A4933F-174B-44C5-A2C3-835BF94C6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993"/>
            <a:ext cx="12192000" cy="649201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1359236-D231-48D1-B5AB-516F0675A640}"/>
              </a:ext>
            </a:extLst>
          </p:cNvPr>
          <p:cNvSpPr/>
          <p:nvPr/>
        </p:nvSpPr>
        <p:spPr>
          <a:xfrm>
            <a:off x="263352" y="6488668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Disponível em: https://exame.abril.com.br/revista-exame/uma-visao-do-mundo-4-0/</a:t>
            </a:r>
          </a:p>
        </p:txBody>
      </p:sp>
    </p:spTree>
    <p:extLst>
      <p:ext uri="{BB962C8B-B14F-4D97-AF65-F5344CB8AC3E}">
        <p14:creationId xmlns:p14="http://schemas.microsoft.com/office/powerpoint/2010/main" val="145352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21D5316-EEDF-491F-BF40-E2688FB7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7761"/>
            <a:ext cx="12192000" cy="439246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C7B2A43-B95E-4DC8-9357-25AB8AF1D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" y="-243408"/>
            <a:ext cx="12192000" cy="264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5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B62879D-B18A-4B92-A676-CE3BC6D5D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184" y="186196"/>
            <a:ext cx="9295631" cy="648560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A995A5A-CDF5-4765-9D94-BD3937C31C4A}"/>
              </a:ext>
            </a:extLst>
          </p:cNvPr>
          <p:cNvSpPr txBox="1"/>
          <p:nvPr/>
        </p:nvSpPr>
        <p:spPr>
          <a:xfrm>
            <a:off x="11730335" y="0"/>
            <a:ext cx="430887" cy="68580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BR" sz="1600" dirty="0"/>
              <a:t>https://wikibon.com/wikibons-2018-big-data-analytics-trends-forecast/</a:t>
            </a:r>
          </a:p>
        </p:txBody>
      </p:sp>
    </p:spTree>
    <p:extLst>
      <p:ext uri="{BB962C8B-B14F-4D97-AF65-F5344CB8AC3E}">
        <p14:creationId xmlns:p14="http://schemas.microsoft.com/office/powerpoint/2010/main" val="247089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123ED18-38D5-4889-B745-A589B8772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3" y="643467"/>
            <a:ext cx="1061155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2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CFA68E-44DE-4993-8664-30BF70D2E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FE59771-6DB3-41BD-932E-B0AC5B600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2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D28C2BC-9F22-4A5D-86DE-ED0AF981C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5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C1A698D-7DB1-42A0-B2B4-CA041AAA7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8776" y="-27384"/>
            <a:ext cx="1197689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912EFA5-4EE0-4600-B47B-2797FA91A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116632"/>
            <a:ext cx="421957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0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F7D7843-24B6-4F59-B85F-3AE2962DE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4" y="0"/>
            <a:ext cx="10403331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128AD72-E4B9-4889-8310-A5A39BDD5514}"/>
              </a:ext>
            </a:extLst>
          </p:cNvPr>
          <p:cNvSpPr/>
          <p:nvPr/>
        </p:nvSpPr>
        <p:spPr>
          <a:xfrm>
            <a:off x="119336" y="6488668"/>
            <a:ext cx="9408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Disponível em: https://exame.abril.com.br/revista-exame/uma-visao-do-mundo-4-0/</a:t>
            </a:r>
          </a:p>
        </p:txBody>
      </p:sp>
    </p:spTree>
    <p:extLst>
      <p:ext uri="{BB962C8B-B14F-4D97-AF65-F5344CB8AC3E}">
        <p14:creationId xmlns:p14="http://schemas.microsoft.com/office/powerpoint/2010/main" val="291070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F0695C7-7284-434D-9844-979DC561A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44624"/>
            <a:ext cx="2963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0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5752CC6-289B-4316-927B-DD36E52D1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97" y="0"/>
            <a:ext cx="6162554" cy="62646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0D3B8E5-07EB-4A20-ADD3-782D1BD5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0"/>
            <a:ext cx="6139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8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D511689-33EE-49BA-ABFC-95BFBED58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509"/>
            <a:ext cx="5917988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49DC2C5-C9DF-4BFB-94B9-36F4A585B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20" y="-29509"/>
            <a:ext cx="6480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5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5F59382-5846-4D18-A469-E3A558E6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0817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592895D-0594-490A-98D3-FC6649035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392" y="0"/>
            <a:ext cx="5550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7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DCB30D3-F404-4A7D-8C71-AC442A8AB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27384"/>
            <a:ext cx="6552728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7A37E86-9831-4C6C-820C-D3BD08CD4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-27384"/>
            <a:ext cx="6273552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5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6B95586-83C8-4AF2-BC9F-E91954D87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17"/>
            <a:ext cx="6600056" cy="55530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616A603-448F-41E7-8637-C40C2CD77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68" y="0"/>
            <a:ext cx="6027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5524E1B-9D1C-4AC9-8581-24F6F181B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760" y="116632"/>
            <a:ext cx="14153572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8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ADCE4C1-B2C9-4445-BF73-97760CFCF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3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3E9DE7B-02EA-445F-A547-F96582450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9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C58E035-635D-431B-9168-B3BDDE1DC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8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51D1400-AD40-4FEE-A981-5A0EC5D4D7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4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C48CA06-52C7-4F0F-B2C0-03CCF5CFE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5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5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183B70-693A-4727-9074-6DBD4E3A9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88770"/>
            <a:ext cx="10905066" cy="368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1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2EB7730-BCA3-4BF3-856A-AEC1B6277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5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11319</TotalTime>
  <Words>296</Words>
  <Application>Microsoft Office PowerPoint</Application>
  <PresentationFormat>Widescreen</PresentationFormat>
  <Paragraphs>20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L. C. Amorim</dc:creator>
  <cp:lastModifiedBy>Luciano Cunha de Sousa</cp:lastModifiedBy>
  <cp:revision>400</cp:revision>
  <cp:lastPrinted>2017-10-04T12:30:00Z</cp:lastPrinted>
  <dcterms:created xsi:type="dcterms:W3CDTF">2017-05-22T21:57:47Z</dcterms:created>
  <dcterms:modified xsi:type="dcterms:W3CDTF">2018-08-27T21:02:40Z</dcterms:modified>
</cp:coreProperties>
</file>